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Fugaz One"/>
      <p:regular r:id="rId19"/>
    </p:embeddedFont>
    <p:embeddedFont>
      <p:font typeface="Ultra"/>
      <p:regular r:id="rId20"/>
    </p:embeddedFont>
    <p:embeddedFont>
      <p:font typeface="Alfa Slab On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82454A-DECF-423E-ACD1-94D6EC421604}">
  <a:tblStyle styleId="{2582454A-DECF-423E-ACD1-94D6EC42160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Ultra-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AlfaSlabOne-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19" Type="http://schemas.openxmlformats.org/officeDocument/2006/relationships/font" Target="fonts/FugazOne-regular.fntdata"/><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bK75hUzQz6g6MT1nbZ7wMpVct20UUOfy2EhimHrZmc/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72c7d87e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2c7d87e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b="1">
              <a:solidFill>
                <a:srgbClr val="CC4125"/>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f8e8676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f8e8676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In some ways, it’s great, as it can get across ideas to a wide audience, and do so quickly.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However, its medium is not one that encourages detailed in-depth explanations; it may also create problems in terms of speed of delivery - hypotheses need to go through peer review, replication, etc. in order to be properly established.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Getting across unverified ideas can end up harming the integrity of our knowledge.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Note the image - the concept of being ‘liked’ for our comments; we’re often motivated to give people what they want to hear, rather than present the truth about the world.</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376c2bc13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376c2bc13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Build on what the students came up with for the last question. What we said there applies even more to scientific knowledge, which needs to be communicated with more accuracy, and more depth, than other areas of knowledge, and where it’s easy to completely misrepresent what is being communicated by abridging ideas and concepts (see Molly Crockett’s TED talk which we looked at in BQ3).</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It’s worth being clear about the LO of this lesson - science faces a big problem at the moment. We are increasingly communicating via social media, but scientific knowledge is very hard to communicate using these means.</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376c2bc13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376c2bc13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obviously suggests that social media can foment discredited ideas, such as the earth being flat.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Anyone can offer their theories about the natural world, without possessing any expertise about the natural world.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However, note we’ll consider the flat-earth belief in a more nuanced way in our next unit...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376c2bc13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376c2bc13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From </a:t>
            </a:r>
            <a:r>
              <a:rPr i="1" lang="en">
                <a:latin typeface="Proxima Nova"/>
                <a:ea typeface="Proxima Nova"/>
                <a:cs typeface="Proxima Nova"/>
                <a:sym typeface="Proxima Nova"/>
              </a:rPr>
              <a:t>The Conversation</a:t>
            </a:r>
            <a:r>
              <a:rPr lang="en">
                <a:latin typeface="Proxima Nova"/>
                <a:ea typeface="Proxima Nova"/>
                <a:cs typeface="Proxima Nova"/>
                <a:sym typeface="Proxima Nova"/>
              </a:rPr>
              <a:t> article (</a:t>
            </a:r>
            <a:r>
              <a:rPr i="1" lang="en">
                <a:latin typeface="Proxima Nova"/>
                <a:ea typeface="Proxima Nova"/>
                <a:cs typeface="Proxima Nova"/>
                <a:sym typeface="Proxima Nova"/>
              </a:rPr>
              <a:t>How social media can distort and misinform when communicating science</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298450" lvl="0" marL="457200" rtl="0" algn="l">
              <a:lnSpc>
                <a:spcPct val="115000"/>
              </a:lnSpc>
              <a:spcBef>
                <a:spcPts val="1000"/>
              </a:spcBef>
              <a:spcAft>
                <a:spcPts val="0"/>
              </a:spcAft>
              <a:buSzPts val="1100"/>
              <a:buFont typeface="Proxima Nova"/>
              <a:buChar char="●"/>
            </a:pPr>
            <a:r>
              <a:rPr lang="en">
                <a:latin typeface="Proxima Nova"/>
                <a:ea typeface="Proxima Nova"/>
                <a:cs typeface="Proxima Nova"/>
                <a:sym typeface="Proxima Nova"/>
              </a:rPr>
              <a:t>The media creates “a misinformation cycle”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Clickbait and sensationalism lead to “scienceploitation”</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There is a lack of civility in online and social media forums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Researchers and scientists often display a “disconnected arrogance”</a:t>
            </a:r>
            <a:endParaRPr>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rPr lang="en">
                <a:latin typeface="Proxima Nova"/>
                <a:ea typeface="Proxima Nova"/>
                <a:cs typeface="Proxima Nova"/>
                <a:sym typeface="Proxima Nova"/>
              </a:rPr>
              <a:t>From the </a:t>
            </a:r>
            <a:r>
              <a:rPr i="1" lang="en">
                <a:latin typeface="Proxima Nova"/>
                <a:ea typeface="Proxima Nova"/>
                <a:cs typeface="Proxima Nova"/>
                <a:sym typeface="Proxima Nova"/>
              </a:rPr>
              <a:t>Vox</a:t>
            </a:r>
            <a:r>
              <a:rPr lang="en">
                <a:latin typeface="Proxima Nova"/>
                <a:ea typeface="Proxima Nova"/>
                <a:cs typeface="Proxima Nova"/>
                <a:sym typeface="Proxima Nova"/>
              </a:rPr>
              <a:t> article (</a:t>
            </a:r>
            <a:r>
              <a:rPr i="1" lang="en">
                <a:latin typeface="Proxima Nova"/>
                <a:ea typeface="Proxima Nova"/>
                <a:cs typeface="Proxima Nova"/>
                <a:sym typeface="Proxima Nova"/>
              </a:rPr>
              <a:t>What journalists get wrong about social science, according to 20 scientists</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298450" lvl="0" marL="457200" rtl="0" algn="l">
              <a:lnSpc>
                <a:spcPct val="115000"/>
              </a:lnSpc>
              <a:spcBef>
                <a:spcPts val="1000"/>
              </a:spcBef>
              <a:spcAft>
                <a:spcPts val="0"/>
              </a:spcAft>
              <a:buSzPts val="1100"/>
              <a:buFont typeface="Proxima Nova"/>
              <a:buChar char="●"/>
            </a:pPr>
            <a:r>
              <a:rPr lang="en">
                <a:latin typeface="Proxima Nova"/>
                <a:ea typeface="Proxima Nova"/>
                <a:cs typeface="Proxima Nova"/>
                <a:sym typeface="Proxima Nova"/>
              </a:rPr>
              <a:t>Science rarely provides “clear answers to life and social problems”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Scientific studies are often very narrow</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An obsession with ‘newness’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Statistics are often problematic</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Translating technical terms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Correlation and causation (see BQ3)</a:t>
            </a:r>
            <a:endParaRPr>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rPr lang="en">
                <a:latin typeface="Proxima Nova"/>
                <a:ea typeface="Proxima Nova"/>
                <a:cs typeface="Proxima Nova"/>
                <a:sym typeface="Proxima Nova"/>
              </a:rPr>
              <a:t>Overall - Is social media causing people’s understanding of science to diminish? Is there a solution? Is this a more general problem, affecting knowledge in general - or is science the area of knowledge most affected by the communication revolution that’s going on? Are there any upsides to using social media to communicate scientific knowledge?</a:t>
            </a:r>
            <a:endParaRPr>
              <a:latin typeface="Proxima Nova"/>
              <a:ea typeface="Proxima Nova"/>
              <a:cs typeface="Proxima Nova"/>
              <a:sym typeface="Proxima Nova"/>
            </a:endParaRPr>
          </a:p>
          <a:p>
            <a:pPr indent="0" lvl="0" marL="0" rtl="0" algn="l">
              <a:lnSpc>
                <a:spcPct val="115000"/>
              </a:lnSpc>
              <a:spcBef>
                <a:spcPts val="1000"/>
              </a:spcBef>
              <a:spcAft>
                <a:spcPts val="1000"/>
              </a:spcAft>
              <a:buNone/>
            </a:pPr>
            <a:r>
              <a:rPr lang="en">
                <a:latin typeface="Proxima Nova"/>
                <a:ea typeface="Proxima Nova"/>
                <a:cs typeface="Proxima Nova"/>
                <a:sym typeface="Proxima Nova"/>
              </a:rPr>
              <a:t>How has the Covid-19 pandemic affected (worsened/improved) all this?</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98650c4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98650c4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376c2bc13_0_1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376c2bc13_0_1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BQ5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98650c43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98650c43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d30545a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d30545a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BQ5,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56" name="Google Shape;56;p13"/>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p:cSld name="AUTOLAYOUT_66">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60" name="Google Shape;60;p14"/>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68">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dk2"/>
                </a:solidFill>
              </a:defRPr>
            </a:lvl1pPr>
            <a:lvl2pPr lvl="1" algn="l">
              <a:lnSpc>
                <a:spcPct val="100000"/>
              </a:lnSpc>
              <a:spcBef>
                <a:spcPts val="0"/>
              </a:spcBef>
              <a:spcAft>
                <a:spcPts val="0"/>
              </a:spcAft>
              <a:buClr>
                <a:schemeClr val="dk1"/>
              </a:buClr>
              <a:buSzPts val="3000"/>
              <a:buNone/>
              <a:defRPr sz="3000">
                <a:solidFill>
                  <a:schemeClr val="dk2"/>
                </a:solidFill>
              </a:defRPr>
            </a:lvl2pPr>
            <a:lvl3pPr lvl="2" algn="l">
              <a:lnSpc>
                <a:spcPct val="100000"/>
              </a:lnSpc>
              <a:spcBef>
                <a:spcPts val="0"/>
              </a:spcBef>
              <a:spcAft>
                <a:spcPts val="0"/>
              </a:spcAft>
              <a:buClr>
                <a:schemeClr val="dk1"/>
              </a:buClr>
              <a:buSzPts val="3000"/>
              <a:buNone/>
              <a:defRPr sz="3000">
                <a:solidFill>
                  <a:schemeClr val="dk2"/>
                </a:solidFill>
              </a:defRPr>
            </a:lvl3pPr>
            <a:lvl4pPr lvl="3" algn="l">
              <a:lnSpc>
                <a:spcPct val="100000"/>
              </a:lnSpc>
              <a:spcBef>
                <a:spcPts val="0"/>
              </a:spcBef>
              <a:spcAft>
                <a:spcPts val="0"/>
              </a:spcAft>
              <a:buClr>
                <a:schemeClr val="dk1"/>
              </a:buClr>
              <a:buSzPts val="3000"/>
              <a:buNone/>
              <a:defRPr sz="3000">
                <a:solidFill>
                  <a:schemeClr val="dk2"/>
                </a:solidFill>
              </a:defRPr>
            </a:lvl4pPr>
            <a:lvl5pPr lvl="4" algn="l">
              <a:lnSpc>
                <a:spcPct val="100000"/>
              </a:lnSpc>
              <a:spcBef>
                <a:spcPts val="0"/>
              </a:spcBef>
              <a:spcAft>
                <a:spcPts val="0"/>
              </a:spcAft>
              <a:buClr>
                <a:schemeClr val="dk1"/>
              </a:buClr>
              <a:buSzPts val="3000"/>
              <a:buNone/>
              <a:defRPr sz="3000">
                <a:solidFill>
                  <a:schemeClr val="dk2"/>
                </a:solidFill>
              </a:defRPr>
            </a:lvl5pPr>
            <a:lvl6pPr lvl="5" algn="l">
              <a:lnSpc>
                <a:spcPct val="100000"/>
              </a:lnSpc>
              <a:spcBef>
                <a:spcPts val="0"/>
              </a:spcBef>
              <a:spcAft>
                <a:spcPts val="0"/>
              </a:spcAft>
              <a:buClr>
                <a:schemeClr val="dk1"/>
              </a:buClr>
              <a:buSzPts val="3000"/>
              <a:buNone/>
              <a:defRPr sz="3000">
                <a:solidFill>
                  <a:schemeClr val="dk2"/>
                </a:solidFill>
              </a:defRPr>
            </a:lvl6pPr>
            <a:lvl7pPr lvl="6" algn="l">
              <a:lnSpc>
                <a:spcPct val="100000"/>
              </a:lnSpc>
              <a:spcBef>
                <a:spcPts val="0"/>
              </a:spcBef>
              <a:spcAft>
                <a:spcPts val="0"/>
              </a:spcAft>
              <a:buClr>
                <a:schemeClr val="dk1"/>
              </a:buClr>
              <a:buSzPts val="3000"/>
              <a:buNone/>
              <a:defRPr sz="3000">
                <a:solidFill>
                  <a:schemeClr val="dk2"/>
                </a:solidFill>
              </a:defRPr>
            </a:lvl7pPr>
            <a:lvl8pPr lvl="7" algn="l">
              <a:lnSpc>
                <a:spcPct val="100000"/>
              </a:lnSpc>
              <a:spcBef>
                <a:spcPts val="0"/>
              </a:spcBef>
              <a:spcAft>
                <a:spcPts val="0"/>
              </a:spcAft>
              <a:buClr>
                <a:schemeClr val="dk1"/>
              </a:buClr>
              <a:buSzPts val="3000"/>
              <a:buNone/>
              <a:defRPr sz="3000">
                <a:solidFill>
                  <a:schemeClr val="dk2"/>
                </a:solidFill>
              </a:defRPr>
            </a:lvl8pPr>
            <a:lvl9pPr lvl="8" algn="l">
              <a:lnSpc>
                <a:spcPct val="100000"/>
              </a:lnSpc>
              <a:spcBef>
                <a:spcPts val="0"/>
              </a:spcBef>
              <a:spcAft>
                <a:spcPts val="0"/>
              </a:spcAft>
              <a:buClr>
                <a:schemeClr val="dk1"/>
              </a:buClr>
              <a:buSzPts val="3000"/>
              <a:buNone/>
              <a:defRPr sz="3000">
                <a:solidFill>
                  <a:schemeClr val="dk2"/>
                </a:solidFill>
              </a:defRPr>
            </a:lvl9pPr>
          </a:lstStyle>
          <a:p/>
        </p:txBody>
      </p:sp>
      <p:sp>
        <p:nvSpPr>
          <p:cNvPr id="65" name="Google Shape;65;p15"/>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71" name="Google Shape;71;p16"/>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125">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77" name="Google Shape;77;p17"/>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8" name="Google Shape;78;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6">
    <p:bg>
      <p:bgPr>
        <a:solidFill>
          <a:srgbClr val="FFFFFF"/>
        </a:solidFill>
      </p:bgPr>
    </p:bg>
    <p:spTree>
      <p:nvGrpSpPr>
        <p:cNvPr id="79" name="Shape 79"/>
        <p:cNvGrpSpPr/>
        <p:nvPr/>
      </p:nvGrpSpPr>
      <p:grpSpPr>
        <a:xfrm>
          <a:off x="0" y="0"/>
          <a:ext cx="0" cy="0"/>
          <a:chOff x="0" y="0"/>
          <a:chExt cx="0" cy="0"/>
        </a:xfrm>
      </p:grpSpPr>
      <p:sp>
        <p:nvSpPr>
          <p:cNvPr id="80" name="Google Shape;80;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rgbClr val="45818E"/>
                </a:solidFill>
              </a:defRPr>
            </a:lvl1pPr>
            <a:lvl2pPr lvl="1" algn="l">
              <a:lnSpc>
                <a:spcPct val="100000"/>
              </a:lnSpc>
              <a:spcBef>
                <a:spcPts val="0"/>
              </a:spcBef>
              <a:spcAft>
                <a:spcPts val="0"/>
              </a:spcAft>
              <a:buClr>
                <a:schemeClr val="dk1"/>
              </a:buClr>
              <a:buSzPts val="3000"/>
              <a:buNone/>
              <a:defRPr sz="3000">
                <a:solidFill>
                  <a:srgbClr val="45818E"/>
                </a:solidFill>
              </a:defRPr>
            </a:lvl2pPr>
            <a:lvl3pPr lvl="2" algn="l">
              <a:lnSpc>
                <a:spcPct val="100000"/>
              </a:lnSpc>
              <a:spcBef>
                <a:spcPts val="0"/>
              </a:spcBef>
              <a:spcAft>
                <a:spcPts val="0"/>
              </a:spcAft>
              <a:buClr>
                <a:schemeClr val="dk1"/>
              </a:buClr>
              <a:buSzPts val="3000"/>
              <a:buNone/>
              <a:defRPr sz="3000">
                <a:solidFill>
                  <a:srgbClr val="45818E"/>
                </a:solidFill>
              </a:defRPr>
            </a:lvl3pPr>
            <a:lvl4pPr lvl="3" algn="l">
              <a:lnSpc>
                <a:spcPct val="100000"/>
              </a:lnSpc>
              <a:spcBef>
                <a:spcPts val="0"/>
              </a:spcBef>
              <a:spcAft>
                <a:spcPts val="0"/>
              </a:spcAft>
              <a:buClr>
                <a:schemeClr val="dk1"/>
              </a:buClr>
              <a:buSzPts val="3000"/>
              <a:buNone/>
              <a:defRPr sz="3000">
                <a:solidFill>
                  <a:srgbClr val="45818E"/>
                </a:solidFill>
              </a:defRPr>
            </a:lvl4pPr>
            <a:lvl5pPr lvl="4" algn="l">
              <a:lnSpc>
                <a:spcPct val="100000"/>
              </a:lnSpc>
              <a:spcBef>
                <a:spcPts val="0"/>
              </a:spcBef>
              <a:spcAft>
                <a:spcPts val="0"/>
              </a:spcAft>
              <a:buClr>
                <a:schemeClr val="dk1"/>
              </a:buClr>
              <a:buSzPts val="3000"/>
              <a:buNone/>
              <a:defRPr sz="3000">
                <a:solidFill>
                  <a:srgbClr val="45818E"/>
                </a:solidFill>
              </a:defRPr>
            </a:lvl5pPr>
            <a:lvl6pPr lvl="5" algn="l">
              <a:lnSpc>
                <a:spcPct val="100000"/>
              </a:lnSpc>
              <a:spcBef>
                <a:spcPts val="0"/>
              </a:spcBef>
              <a:spcAft>
                <a:spcPts val="0"/>
              </a:spcAft>
              <a:buClr>
                <a:schemeClr val="dk1"/>
              </a:buClr>
              <a:buSzPts val="3000"/>
              <a:buNone/>
              <a:defRPr sz="3000">
                <a:solidFill>
                  <a:srgbClr val="45818E"/>
                </a:solidFill>
              </a:defRPr>
            </a:lvl6pPr>
            <a:lvl7pPr lvl="6" algn="l">
              <a:lnSpc>
                <a:spcPct val="100000"/>
              </a:lnSpc>
              <a:spcBef>
                <a:spcPts val="0"/>
              </a:spcBef>
              <a:spcAft>
                <a:spcPts val="0"/>
              </a:spcAft>
              <a:buClr>
                <a:schemeClr val="dk1"/>
              </a:buClr>
              <a:buSzPts val="3000"/>
              <a:buNone/>
              <a:defRPr sz="3000">
                <a:solidFill>
                  <a:srgbClr val="45818E"/>
                </a:solidFill>
              </a:defRPr>
            </a:lvl7pPr>
            <a:lvl8pPr lvl="7" algn="l">
              <a:lnSpc>
                <a:spcPct val="100000"/>
              </a:lnSpc>
              <a:spcBef>
                <a:spcPts val="0"/>
              </a:spcBef>
              <a:spcAft>
                <a:spcPts val="0"/>
              </a:spcAft>
              <a:buClr>
                <a:schemeClr val="dk1"/>
              </a:buClr>
              <a:buSzPts val="3000"/>
              <a:buNone/>
              <a:defRPr sz="3000">
                <a:solidFill>
                  <a:srgbClr val="45818E"/>
                </a:solidFill>
              </a:defRPr>
            </a:lvl8pPr>
            <a:lvl9pPr lvl="8" algn="l">
              <a:lnSpc>
                <a:spcPct val="100000"/>
              </a:lnSpc>
              <a:spcBef>
                <a:spcPts val="0"/>
              </a:spcBef>
              <a:spcAft>
                <a:spcPts val="0"/>
              </a:spcAft>
              <a:buClr>
                <a:schemeClr val="dk1"/>
              </a:buClr>
              <a:buSzPts val="3000"/>
              <a:buNone/>
              <a:defRPr sz="3000">
                <a:solidFill>
                  <a:srgbClr val="45818E"/>
                </a:solidFill>
              </a:defRPr>
            </a:lvl9pPr>
          </a:lstStyle>
          <a:p/>
        </p:txBody>
      </p:sp>
      <p:sp>
        <p:nvSpPr>
          <p:cNvPr id="82" name="Google Shape;82;p18"/>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3" name="Google Shape;8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27">
    <p:bg>
      <p:bgPr>
        <a:solidFill>
          <a:srgbClr val="FFFFFF"/>
        </a:solidFill>
      </p:bgPr>
    </p:bg>
    <p:spTree>
      <p:nvGrpSpPr>
        <p:cNvPr id="84"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idx="1" type="body"/>
          </p:nvPr>
        </p:nvSpPr>
        <p:spPr>
          <a:xfrm>
            <a:off x="4011825" y="317325"/>
            <a:ext cx="4820100" cy="43458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7" name="Google Shape;87;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88"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1" name="Google Shape;91;p20"/>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hyperlink" Target="https://www.youtube.com/watch?v=de1XS8jDX6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docs.google.com/document/d/15Sg_5NW48T4miGIpYwO3lvBq7hLXTNKnG9YczqiQNBA/edit?usp=sharing" TargetMode="External"/><Relationship Id="rId4" Type="http://schemas.openxmlformats.org/officeDocument/2006/relationships/hyperlink" Target="https://www.vox.com/science-and-health/2016/1/22/10811320/journalists-social-science" TargetMode="External"/><Relationship Id="rId5" Type="http://schemas.openxmlformats.org/officeDocument/2006/relationships/hyperlink" Target="https://theconversation.com/how-social-media-can-distort-and-misinform-when-communicating-science-59044" TargetMode="External"/><Relationship Id="rId6"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2.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1"/>
          <p:cNvPicPr preferRelativeResize="0"/>
          <p:nvPr/>
        </p:nvPicPr>
        <p:blipFill rotWithShape="1">
          <a:blip r:embed="rId3">
            <a:alphaModFix amt="50000"/>
          </a:blip>
          <a:srcRect b="4995" l="0" r="0" t="5004"/>
          <a:stretch/>
        </p:blipFill>
        <p:spPr>
          <a:xfrm>
            <a:off x="0" y="0"/>
            <a:ext cx="9144005" cy="5143497"/>
          </a:xfrm>
          <a:prstGeom prst="rect">
            <a:avLst/>
          </a:prstGeom>
          <a:noFill/>
          <a:ln>
            <a:noFill/>
          </a:ln>
        </p:spPr>
      </p:pic>
      <p:sp>
        <p:nvSpPr>
          <p:cNvPr id="98" name="Google Shape;98;p21"/>
          <p:cNvSpPr txBox="1"/>
          <p:nvPr>
            <p:ph type="ctrTitle"/>
          </p:nvPr>
        </p:nvSpPr>
        <p:spPr>
          <a:xfrm>
            <a:off x="952075" y="1312000"/>
            <a:ext cx="7268100" cy="241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6500">
                <a:solidFill>
                  <a:schemeClr val="lt1"/>
                </a:solidFill>
                <a:latin typeface="Fugaz One"/>
                <a:ea typeface="Fugaz One"/>
                <a:cs typeface="Fugaz One"/>
                <a:sym typeface="Fugaz One"/>
              </a:rPr>
              <a:t>COMMUNICATING SCIENCE</a:t>
            </a:r>
            <a:endParaRPr b="1" sz="6500">
              <a:solidFill>
                <a:schemeClr val="lt1"/>
              </a:solidFill>
              <a:latin typeface="Fugaz One"/>
              <a:ea typeface="Fugaz One"/>
              <a:cs typeface="Fugaz One"/>
              <a:sym typeface="Fugaz One"/>
            </a:endParaRPr>
          </a:p>
        </p:txBody>
      </p:sp>
      <p:sp>
        <p:nvSpPr>
          <p:cNvPr id="99" name="Google Shape;99;p21"/>
          <p:cNvSpPr txBox="1"/>
          <p:nvPr>
            <p:ph idx="1" type="subTitle"/>
          </p:nvPr>
        </p:nvSpPr>
        <p:spPr>
          <a:xfrm>
            <a:off x="952075" y="3845175"/>
            <a:ext cx="7268100" cy="87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explain how new forms of communication are affecting the integrity of science</a:t>
            </a:r>
            <a:endParaRPr i="1" sz="2400">
              <a:solidFill>
                <a:srgbClr val="D0E0E3"/>
              </a:solidFill>
            </a:endParaRPr>
          </a:p>
        </p:txBody>
      </p:sp>
      <p:sp>
        <p:nvSpPr>
          <p:cNvPr id="100" name="Google Shape;100;p21"/>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BQ5</a:t>
            </a:r>
            <a:r>
              <a:rPr lang="en" sz="3000">
                <a:solidFill>
                  <a:srgbClr val="D0E0E3"/>
                </a:solidFill>
                <a:latin typeface="Proxima Nova"/>
                <a:ea typeface="Proxima Nova"/>
                <a:cs typeface="Proxima Nova"/>
                <a:sym typeface="Proxima Nova"/>
              </a:rPr>
              <a:t> Creativity </a:t>
            </a:r>
            <a:r>
              <a:rPr b="1" i="1" lang="en" sz="3000">
                <a:solidFill>
                  <a:srgbClr val="D0E0E3"/>
                </a:solidFill>
                <a:latin typeface="Proxima Nova"/>
                <a:ea typeface="Proxima Nova"/>
                <a:cs typeface="Proxima Nova"/>
                <a:sym typeface="Proxima Nova"/>
              </a:rPr>
              <a:t>Lesson 10</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1" name="Google Shape;101;p21"/>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2"/>
          <p:cNvPicPr preferRelativeResize="0"/>
          <p:nvPr/>
        </p:nvPicPr>
        <p:blipFill rotWithShape="1">
          <a:blip r:embed="rId3">
            <a:alphaModFix/>
          </a:blip>
          <a:srcRect b="0" l="29338" r="11416" t="0"/>
          <a:stretch/>
        </p:blipFill>
        <p:spPr>
          <a:xfrm>
            <a:off x="0" y="0"/>
            <a:ext cx="4572001" cy="5143501"/>
          </a:xfrm>
          <a:prstGeom prst="rect">
            <a:avLst/>
          </a:prstGeom>
          <a:noFill/>
          <a:ln>
            <a:noFill/>
          </a:ln>
        </p:spPr>
      </p:pic>
      <p:sp>
        <p:nvSpPr>
          <p:cNvPr id="107" name="Google Shape;107;p22"/>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800">
                <a:solidFill>
                  <a:srgbClr val="45818E"/>
                </a:solidFill>
                <a:latin typeface="Ultra"/>
                <a:ea typeface="Ultra"/>
                <a:cs typeface="Ultra"/>
                <a:sym typeface="Ultra"/>
              </a:rPr>
              <a:t>Starter</a:t>
            </a:r>
            <a:endParaRPr b="0" sz="4800">
              <a:solidFill>
                <a:srgbClr val="45818E"/>
              </a:solidFill>
              <a:latin typeface="Ultra"/>
              <a:ea typeface="Ultra"/>
              <a:cs typeface="Ultra"/>
              <a:sym typeface="Ultra"/>
            </a:endParaRPr>
          </a:p>
        </p:txBody>
      </p:sp>
      <p:sp>
        <p:nvSpPr>
          <p:cNvPr id="108" name="Google Shape;108;p22"/>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700"/>
              <a:t>What are the pros and cons of using social media to communicate and </a:t>
            </a:r>
            <a:r>
              <a:rPr b="1" lang="en" sz="2700"/>
              <a:t>explain</a:t>
            </a:r>
            <a:r>
              <a:rPr lang="en" sz="2700"/>
              <a:t> knowledge?</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3"/>
          <p:cNvPicPr preferRelativeResize="0"/>
          <p:nvPr/>
        </p:nvPicPr>
        <p:blipFill rotWithShape="1">
          <a:blip r:embed="rId3">
            <a:alphaModFix/>
          </a:blip>
          <a:srcRect b="7584" l="0" r="0" t="7576"/>
          <a:stretch/>
        </p:blipFill>
        <p:spPr>
          <a:xfrm>
            <a:off x="1" y="0"/>
            <a:ext cx="9144000" cy="5143499"/>
          </a:xfrm>
          <a:prstGeom prst="rect">
            <a:avLst/>
          </a:prstGeom>
          <a:noFill/>
          <a:ln>
            <a:noFill/>
          </a:ln>
        </p:spPr>
      </p:pic>
      <p:sp>
        <p:nvSpPr>
          <p:cNvPr id="114" name="Google Shape;114;p23"/>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3"/>
          <p:cNvSpPr txBox="1"/>
          <p:nvPr>
            <p:ph type="title"/>
          </p:nvPr>
        </p:nvSpPr>
        <p:spPr>
          <a:xfrm>
            <a:off x="329350" y="1108375"/>
            <a:ext cx="3997500" cy="102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200">
                <a:solidFill>
                  <a:srgbClr val="45818E"/>
                </a:solidFill>
                <a:latin typeface="Ultra"/>
                <a:ea typeface="Ultra"/>
                <a:cs typeface="Ultra"/>
                <a:sym typeface="Ultra"/>
              </a:rPr>
              <a:t>Pair, share</a:t>
            </a:r>
            <a:endParaRPr b="0" sz="4200">
              <a:solidFill>
                <a:srgbClr val="45818E"/>
              </a:solidFill>
              <a:latin typeface="Ultra"/>
              <a:ea typeface="Ultra"/>
              <a:cs typeface="Ultra"/>
              <a:sym typeface="Ultra"/>
            </a:endParaRPr>
          </a:p>
        </p:txBody>
      </p:sp>
      <p:sp>
        <p:nvSpPr>
          <p:cNvPr id="116" name="Google Shape;116;p23"/>
          <p:cNvSpPr txBox="1"/>
          <p:nvPr>
            <p:ph idx="1" type="body"/>
          </p:nvPr>
        </p:nvSpPr>
        <p:spPr>
          <a:xfrm>
            <a:off x="329350" y="2195100"/>
            <a:ext cx="3997500" cy="183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434343"/>
                </a:solidFill>
              </a:rPr>
              <a:t>Do you think that modern forms of communication (as we saw in this BQ’s earlier classes) help or hinder the communication of scientific ideas? Explain your answer.</a:t>
            </a:r>
            <a:endParaRPr>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4"/>
          <p:cNvPicPr preferRelativeResize="0"/>
          <p:nvPr/>
        </p:nvPicPr>
        <p:blipFill rotWithShape="1">
          <a:blip r:embed="rId3">
            <a:alphaModFix/>
          </a:blip>
          <a:srcRect b="0" l="24966" r="24961" t="0"/>
          <a:stretch/>
        </p:blipFill>
        <p:spPr>
          <a:xfrm>
            <a:off x="5442850" y="308100"/>
            <a:ext cx="3401999" cy="4521701"/>
          </a:xfrm>
          <a:prstGeom prst="rect">
            <a:avLst/>
          </a:prstGeom>
          <a:noFill/>
          <a:ln>
            <a:noFill/>
          </a:ln>
        </p:spPr>
      </p:pic>
      <p:sp>
        <p:nvSpPr>
          <p:cNvPr id="122" name="Google Shape;122;p24"/>
          <p:cNvSpPr txBox="1"/>
          <p:nvPr>
            <p:ph type="title"/>
          </p:nvPr>
        </p:nvSpPr>
        <p:spPr>
          <a:xfrm>
            <a:off x="291875"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latin typeface="Ultra"/>
                <a:ea typeface="Ultra"/>
                <a:cs typeface="Ultra"/>
                <a:sym typeface="Ultra"/>
              </a:rPr>
              <a:t>N.dG.T. vs B.o.B.</a:t>
            </a:r>
            <a:endParaRPr sz="3600">
              <a:latin typeface="Ultra"/>
              <a:ea typeface="Ultra"/>
              <a:cs typeface="Ultra"/>
              <a:sym typeface="Ultra"/>
            </a:endParaRPr>
          </a:p>
        </p:txBody>
      </p:sp>
      <p:sp>
        <p:nvSpPr>
          <p:cNvPr id="123" name="Google Shape;123;p24"/>
          <p:cNvSpPr txBox="1"/>
          <p:nvPr>
            <p:ph idx="1" type="body"/>
          </p:nvPr>
        </p:nvSpPr>
        <p:spPr>
          <a:xfrm>
            <a:off x="291975" y="1854951"/>
            <a:ext cx="48135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Watch</a:t>
            </a:r>
            <a:r>
              <a:rPr lang="en" sz="2000"/>
              <a:t> </a:t>
            </a:r>
            <a:r>
              <a:rPr lang="en" sz="2000" u="sng">
                <a:solidFill>
                  <a:schemeClr val="hlink"/>
                </a:solidFill>
                <a:hlinkClick r:id="rId4"/>
              </a:rPr>
              <a:t>the video</a:t>
            </a:r>
            <a:r>
              <a:rPr lang="en" sz="2000"/>
              <a:t> </a:t>
            </a:r>
            <a:r>
              <a:rPr lang="en" sz="2000"/>
              <a:t>about the Twitter spat between Neil deGrasse Tyson and B.o.B.</a:t>
            </a:r>
            <a:endParaRPr sz="2000"/>
          </a:p>
          <a:p>
            <a:pPr indent="0" lvl="0" marL="0" rtl="0" algn="l">
              <a:spcBef>
                <a:spcPts val="1600"/>
              </a:spcBef>
              <a:spcAft>
                <a:spcPts val="1600"/>
              </a:spcAft>
              <a:buNone/>
            </a:pPr>
            <a:r>
              <a:rPr lang="en" sz="2000"/>
              <a:t>Why is a discredited idea now being listened to by thousands of people? Write down a possible hypothesis to explain what’s going on.</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223375" y="406900"/>
            <a:ext cx="4881900" cy="133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45818E"/>
                </a:solidFill>
                <a:latin typeface="Ultra"/>
                <a:ea typeface="Ultra"/>
                <a:cs typeface="Ultra"/>
                <a:sym typeface="Ultra"/>
              </a:rPr>
              <a:t>The challenge for science</a:t>
            </a:r>
            <a:endParaRPr sz="3600">
              <a:solidFill>
                <a:srgbClr val="45818E"/>
              </a:solidFill>
              <a:latin typeface="Ultra"/>
              <a:ea typeface="Ultra"/>
              <a:cs typeface="Ultra"/>
              <a:sym typeface="Ultra"/>
            </a:endParaRPr>
          </a:p>
        </p:txBody>
      </p:sp>
      <p:sp>
        <p:nvSpPr>
          <p:cNvPr id="129" name="Google Shape;129;p25"/>
          <p:cNvSpPr txBox="1"/>
          <p:nvPr>
            <p:ph idx="1" type="body"/>
          </p:nvPr>
        </p:nvSpPr>
        <p:spPr>
          <a:xfrm>
            <a:off x="223375" y="1867625"/>
            <a:ext cx="4322400" cy="27393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In pairs, c</a:t>
            </a:r>
            <a:r>
              <a:rPr lang="en" sz="1500"/>
              <a:t>reate a presentation to explain the problem that science currently faces in terms of getting its ideas across in the social media age. </a:t>
            </a:r>
            <a:endParaRPr sz="1500"/>
          </a:p>
          <a:p>
            <a:pPr indent="-323850" lvl="0" marL="457200" rtl="0" algn="l">
              <a:spcBef>
                <a:spcPts val="1000"/>
              </a:spcBef>
              <a:spcAft>
                <a:spcPts val="0"/>
              </a:spcAft>
              <a:buSzPts val="1500"/>
              <a:buChar char="●"/>
            </a:pPr>
            <a:r>
              <a:rPr lang="en" sz="1500"/>
              <a:t>Follow the instructions in the </a:t>
            </a:r>
            <a:r>
              <a:rPr lang="en" sz="1500" u="sng">
                <a:solidFill>
                  <a:schemeClr val="hlink"/>
                </a:solidFill>
                <a:hlinkClick r:id="rId3"/>
              </a:rPr>
              <a:t>handout</a:t>
            </a:r>
            <a:r>
              <a:rPr lang="en" sz="1500"/>
              <a:t> to carry out this task. </a:t>
            </a:r>
            <a:endParaRPr sz="1500"/>
          </a:p>
          <a:p>
            <a:pPr indent="-323850" lvl="0" marL="457200" rtl="0" algn="l">
              <a:spcBef>
                <a:spcPts val="1000"/>
              </a:spcBef>
              <a:spcAft>
                <a:spcPts val="1000"/>
              </a:spcAft>
              <a:buSzPts val="1500"/>
              <a:buChar char="●"/>
            </a:pPr>
            <a:r>
              <a:rPr lang="en" sz="1500"/>
              <a:t>Use the </a:t>
            </a:r>
            <a:r>
              <a:rPr lang="en" sz="1500" u="sng">
                <a:solidFill>
                  <a:schemeClr val="hlink"/>
                </a:solidFill>
                <a:hlinkClick r:id="rId4"/>
              </a:rPr>
              <a:t>Vox</a:t>
            </a:r>
            <a:r>
              <a:rPr lang="en" sz="1500"/>
              <a:t> and </a:t>
            </a:r>
            <a:r>
              <a:rPr lang="en" sz="1500" u="sng">
                <a:solidFill>
                  <a:schemeClr val="hlink"/>
                </a:solidFill>
                <a:hlinkClick r:id="rId5"/>
              </a:rPr>
              <a:t>The Conversation</a:t>
            </a:r>
            <a:r>
              <a:rPr lang="en" sz="1500"/>
              <a:t> articles as the foundation for your presentation. If you find further sources - great! </a:t>
            </a:r>
            <a:endParaRPr sz="1500"/>
          </a:p>
        </p:txBody>
      </p:sp>
      <p:pic>
        <p:nvPicPr>
          <p:cNvPr id="130" name="Google Shape;130;p25"/>
          <p:cNvPicPr preferRelativeResize="0"/>
          <p:nvPr/>
        </p:nvPicPr>
        <p:blipFill rotWithShape="1">
          <a:blip r:embed="rId6">
            <a:alphaModFix/>
          </a:blip>
          <a:srcRect b="0" l="17567" r="23302" t="0"/>
          <a:stretch/>
        </p:blipFill>
        <p:spPr>
          <a:xfrm>
            <a:off x="4856825" y="346713"/>
            <a:ext cx="3947924" cy="4450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6"/>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36" name="Google Shape;136;p26"/>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37" name="Google Shape;137;p26"/>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Related exhibition prompt</a:t>
            </a:r>
            <a:r>
              <a:rPr lang="en" sz="1900"/>
              <a:t> </a:t>
            </a:r>
            <a:r>
              <a:rPr i="1" lang="en" sz="1900"/>
              <a:t>What challenges are raised by the dissemination and/or communication of knowledge? (IAP-10) </a:t>
            </a:r>
            <a:endParaRPr i="1" sz="1900"/>
          </a:p>
          <a:p>
            <a:pPr indent="-349250" lvl="0" marL="457200" rtl="0" algn="l">
              <a:spcBef>
                <a:spcPts val="1600"/>
              </a:spcBef>
              <a:spcAft>
                <a:spcPts val="0"/>
              </a:spcAft>
              <a:buSzPts val="1900"/>
              <a:buChar char="●"/>
            </a:pPr>
            <a:r>
              <a:rPr lang="en" sz="1900"/>
              <a:t>Refer to the ideas from this lesson to answer this question.</a:t>
            </a:r>
            <a:endParaRPr sz="1900"/>
          </a:p>
          <a:p>
            <a:pPr indent="-349250" lvl="0" marL="457200" rtl="0" algn="l">
              <a:spcBef>
                <a:spcPts val="1000"/>
              </a:spcBef>
              <a:spcAft>
                <a:spcPts val="0"/>
              </a:spcAft>
              <a:buSzPts val="1900"/>
              <a:buChar char="●"/>
            </a:pPr>
            <a:r>
              <a:rPr lang="en" sz="1900"/>
              <a:t>For example, think about the difficulties in communicating scientific ideas clearly and accurately - particularly via digital means.</a:t>
            </a:r>
            <a:endParaRPr sz="1900"/>
          </a:p>
          <a:p>
            <a:pPr indent="-349250" lvl="0" marL="457200" rtl="0" algn="l">
              <a:spcBef>
                <a:spcPts val="1000"/>
              </a:spcBef>
              <a:spcAft>
                <a:spcPts val="0"/>
              </a:spcAft>
              <a:buSzPts val="1900"/>
              <a:buChar char="●"/>
            </a:pPr>
            <a:r>
              <a:rPr lang="en" sz="1900"/>
              <a:t>Which objects could help to illustrate your answer?</a:t>
            </a:r>
            <a:endParaRPr sz="1900"/>
          </a:p>
          <a:p>
            <a:pPr indent="0" lvl="0" marL="0" rtl="0" algn="l">
              <a:spcBef>
                <a:spcPts val="1000"/>
              </a:spcBef>
              <a:spcAft>
                <a:spcPts val="1600"/>
              </a:spcAft>
              <a:buNone/>
            </a:pPr>
            <a:r>
              <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7"/>
          <p:cNvPicPr preferRelativeResize="0"/>
          <p:nvPr/>
        </p:nvPicPr>
        <p:blipFill rotWithShape="1">
          <a:blip r:embed="rId3">
            <a:alphaModFix/>
          </a:blip>
          <a:srcRect b="0" l="16538" r="24896" t="0"/>
          <a:stretch/>
        </p:blipFill>
        <p:spPr>
          <a:xfrm>
            <a:off x="0" y="0"/>
            <a:ext cx="4519526" cy="5143501"/>
          </a:xfrm>
          <a:prstGeom prst="rect">
            <a:avLst/>
          </a:prstGeom>
          <a:noFill/>
          <a:ln>
            <a:noFill/>
          </a:ln>
        </p:spPr>
      </p:pic>
      <p:sp>
        <p:nvSpPr>
          <p:cNvPr id="143" name="Google Shape;143;p27"/>
          <p:cNvSpPr txBox="1"/>
          <p:nvPr>
            <p:ph idx="1" type="body"/>
          </p:nvPr>
        </p:nvSpPr>
        <p:spPr>
          <a:xfrm>
            <a:off x="5109775" y="1011825"/>
            <a:ext cx="3507600" cy="36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Does the fact that communication is now much easier undermine the integrity of scientific knowledge? </a:t>
            </a:r>
            <a:endParaRPr sz="2400"/>
          </a:p>
          <a:p>
            <a:pPr indent="0" lvl="0" marL="0" rtl="0" algn="l">
              <a:spcBef>
                <a:spcPts val="1600"/>
              </a:spcBef>
              <a:spcAft>
                <a:spcPts val="1600"/>
              </a:spcAft>
              <a:buNone/>
            </a:pPr>
            <a:r>
              <a:rPr lang="en" sz="2400"/>
              <a:t>Explain your answer.</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49" name="Google Shape;149;p28"/>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t>
            </a:r>
            <a:r>
              <a:rPr b="1" i="1" lang="en" sz="1400">
                <a:highlight>
                  <a:srgbClr val="FBD1E6"/>
                </a:highlight>
              </a:rPr>
              <a:t>specific IA prompts</a:t>
            </a:r>
            <a:endParaRPr i="1" sz="1400"/>
          </a:p>
        </p:txBody>
      </p:sp>
      <p:graphicFrame>
        <p:nvGraphicFramePr>
          <p:cNvPr id="150" name="Google Shape;150;p28"/>
          <p:cNvGraphicFramePr/>
          <p:nvPr/>
        </p:nvGraphicFramePr>
        <p:xfrm>
          <a:off x="2002350" y="1768900"/>
          <a:ext cx="3000000" cy="3000000"/>
        </p:xfrm>
        <a:graphic>
          <a:graphicData uri="http://schemas.openxmlformats.org/drawingml/2006/table">
            <a:tbl>
              <a:tblPr>
                <a:noFill/>
                <a:tableStyleId>{2582454A-DECF-423E-ACD1-94D6EC421604}</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100">
                          <a:solidFill>
                            <a:schemeClr val="dk2"/>
                          </a:solidFill>
                          <a:latin typeface="Proxima Nova"/>
                          <a:ea typeface="Proxima Nova"/>
                          <a:cs typeface="Proxima Nova"/>
                          <a:sym typeface="Proxima Nova"/>
                        </a:rPr>
                        <a:t>Could be linked to IAP-10 (communication), </a:t>
                      </a:r>
                      <a:r>
                        <a:rPr i="1" lang="en" sz="1100">
                          <a:solidFill>
                            <a:schemeClr val="dk2"/>
                          </a:solidFill>
                          <a:latin typeface="Proxima Nova"/>
                          <a:ea typeface="Proxima Nova"/>
                          <a:cs typeface="Proxima Nova"/>
                          <a:sym typeface="Proxima Nova"/>
                        </a:rPr>
                        <a:t> IAP-22 (experts), </a:t>
                      </a:r>
                      <a:r>
                        <a:rPr i="1" lang="en" sz="1100">
                          <a:solidFill>
                            <a:schemeClr val="dk2"/>
                          </a:solidFill>
                          <a:latin typeface="Proxima Nova"/>
                          <a:ea typeface="Proxima Nova"/>
                          <a:cs typeface="Proxima Nova"/>
                          <a:sym typeface="Proxima Nova"/>
                        </a:rPr>
                        <a:t>IAP-24 (context).</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56" name="Google Shape;156;p29"/>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57" name="Google Shape;157;p29"/>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58" name="Google Shape;158;p29"/>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59" name="Google Shape;159;p29"/>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